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8" r:id="rId9"/>
    <p:sldId id="272" r:id="rId10"/>
    <p:sldId id="269" r:id="rId11"/>
    <p:sldId id="271" r:id="rId12"/>
    <p:sldId id="267" r:id="rId13"/>
    <p:sldId id="264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C"/>
    <a:srgbClr val="00A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01"/>
    <p:restoredTop sz="96291"/>
  </p:normalViewPr>
  <p:slideViewPr>
    <p:cSldViewPr snapToGrid="0" snapToObjects="1">
      <p:cViewPr varScale="1">
        <p:scale>
          <a:sx n="119" d="100"/>
          <a:sy n="119" d="100"/>
        </p:scale>
        <p:origin x="23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4AD73-BE30-F04D-8332-A59793DE6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8C166-F69B-1F40-B008-FD68C40DC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A3271-96AA-7044-97D3-E540896AC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5067B-0E33-5B4E-93BD-9BDD9D1B8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DCF0C-373B-604C-BE8B-071B03245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4494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99486-C051-1645-B7C6-1B6EEA2F9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64A1D-C013-FF47-A2A6-15B7076E2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C0D03-9947-0845-91CC-F9509A23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44340-112A-4C4B-A117-0511B9D72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624D7-288B-AE4D-B3E9-523688E2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1015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799D4E-8C3B-DE40-AD4F-41B526AA89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36D08-D4DE-6541-81E8-103BAC3BDD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66E7A-1192-6D48-B6F9-59CF88C81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8524E-EF51-5440-8D0D-A982B155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0A2F5-FD5F-9D43-9283-F934CA956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15407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7D89-3C32-EE4C-AAB8-7F1121D0C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E68A3-E81C-B54E-B05D-0B3D24AB9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50A32-74EB-3344-9E63-1E4BB679E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1983C-4FE5-F541-B0EF-10C266026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A889F-466C-2941-992E-8E57DB11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20832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E663F-CF69-7940-8D84-29928F8C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09028-EEF3-8442-9103-DBBD82F2E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0D51E-7F94-BB43-9E80-D45FB2748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0B11F-1CFB-6748-B68B-405A6D418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32526-6E04-4F47-9CC8-8B67FB25D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28010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C05A5-B573-0D43-AB46-44052B092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FC29D-45D1-994F-BE17-4DD2195347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049E3F-28C6-B04B-9594-9C480B0CF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84EF0-CB8B-0449-BA93-8054C3FEE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F454E-8631-1146-97AB-F684A1C9B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D46AB-791E-AE42-A6FB-970A72A31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47900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483B6-2422-3545-9EEB-D896B855F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CF66DB-EF43-E744-A761-EF6009AA7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EDB739-C52B-974D-8EBD-EFB2AA2E8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CDA09C-C73C-ED41-BB87-7E99930798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9ABB0B-76C4-A948-8C5F-3CD84D9CF7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625A16-A62C-3E43-A007-9E877D350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9C8570-CA69-2145-BD99-27370FA82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12AF3A-C799-B94C-8D33-D2E414909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24208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E1B09-A669-EC41-8A35-5739C5A2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DCF7A9-A2ED-FC44-B512-C5DC8EB0B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49B27-D5C6-CC4E-A578-762B9EFC5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4725DC-79B3-194D-80F3-0DB5E3D43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5363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66B403-CA4D-574D-B052-22D8DCCDF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BC1DF9-0BB0-6D4B-A74D-4A37C38B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0572A0-9C96-F948-9E94-D02089784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07912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4136A-9D50-6C47-B6F1-705FAE640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626BB-C41D-3842-849B-0DAFA0C54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3AC75D-CA23-984E-A0F2-3B919569E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C5C8FA-BB61-BD4C-84BE-4DF63EB45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98AE3-B1BC-B34E-88CA-75E9DDCB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FC77A-411B-F341-B1BF-779E26C5B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0074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9C148-8D4B-FA4D-ADC8-A45F4CB3B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8A584A-7E2F-6046-9F55-271D5BD737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477545-79F3-5241-83B3-E949A733BF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FBA2F-CEB6-6242-8D6D-0C47B8863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1D2CA1-4E53-514F-B20B-9753B8C00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20C729-B121-F045-88B2-B16391C20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3787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61DE27-5915-B741-9BA4-EC95380DB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38133-580F-344B-827E-8672886C2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57C8B-38B7-CC47-9175-2B9E18ADA3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49809C-F22A-154E-9B64-CBCB47F7A3ED}" type="datetimeFigureOut">
              <a:rPr lang="tr-TR" smtClean="0"/>
              <a:t>15.07.2018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B968C-1FD2-2242-A90B-131090582E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2AE3A-B093-CD49-94D2-D4246C017D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560B5-0B07-794D-8D15-D48A54CAD60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52673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microsoft.com/office/2007/relationships/hdphoto" Target="../media/hdphoto5.wdp"/><Relationship Id="rId3" Type="http://schemas.openxmlformats.org/officeDocument/2006/relationships/image" Target="../media/image21.png"/><Relationship Id="rId7" Type="http://schemas.microsoft.com/office/2007/relationships/hdphoto" Target="../media/hdphoto2.wdp"/><Relationship Id="rId12" Type="http://schemas.openxmlformats.org/officeDocument/2006/relationships/image" Target="../media/image2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11" Type="http://schemas.microsoft.com/office/2007/relationships/hdphoto" Target="../media/hdphoto4.wdp"/><Relationship Id="rId5" Type="http://schemas.openxmlformats.org/officeDocument/2006/relationships/image" Target="../media/image22.png"/><Relationship Id="rId15" Type="http://schemas.microsoft.com/office/2007/relationships/hdphoto" Target="../media/hdphoto6.wdp"/><Relationship Id="rId10" Type="http://schemas.openxmlformats.org/officeDocument/2006/relationships/image" Target="../media/image25.png"/><Relationship Id="rId4" Type="http://schemas.microsoft.com/office/2007/relationships/hdphoto" Target="../media/hdphoto1.wdp"/><Relationship Id="rId9" Type="http://schemas.microsoft.com/office/2007/relationships/hdphoto" Target="../media/hdphoto3.wdp"/><Relationship Id="rId1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1187FC-F957-D84A-9B27-CE90844D4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E6C1A5-4440-F044-A8B5-8CF07048E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67" y="201097"/>
            <a:ext cx="1051399" cy="45626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D93D0AB-2958-8F43-A732-7CD387A21FC6}"/>
              </a:ext>
            </a:extLst>
          </p:cNvPr>
          <p:cNvSpPr/>
          <p:nvPr/>
        </p:nvSpPr>
        <p:spPr>
          <a:xfrm>
            <a:off x="2802800" y="6054722"/>
            <a:ext cx="72071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r-TR" sz="2400" dirty="0">
                <a:solidFill>
                  <a:schemeClr val="bg1">
                    <a:lumMod val="75000"/>
                  </a:schemeClr>
                </a:solidFill>
                <a:effectLst/>
                <a:latin typeface="Helvetica" pitchFamily="2" charset="0"/>
              </a:rPr>
              <a:t>Autonomous all-electric human carrying flying car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9D920C-DD17-074B-8DA0-1C2846A1F8A3}"/>
              </a:ext>
            </a:extLst>
          </p:cNvPr>
          <p:cNvSpPr txBox="1"/>
          <p:nvPr/>
        </p:nvSpPr>
        <p:spPr>
          <a:xfrm>
            <a:off x="10880203" y="6627168"/>
            <a:ext cx="231493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Helvetica Light" panose="020B0403020202020204" pitchFamily="34" charset="0"/>
              </a:rPr>
              <a:t>eray@aircarcorp.com</a:t>
            </a:r>
          </a:p>
        </p:txBody>
      </p:sp>
    </p:spTree>
    <p:extLst>
      <p:ext uri="{BB962C8B-B14F-4D97-AF65-F5344CB8AC3E}">
        <p14:creationId xmlns:p14="http://schemas.microsoft.com/office/powerpoint/2010/main" val="2088633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10E57A-6BAC-E04B-BFE4-B88BC7D53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771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0D8D15-4CE9-0146-A79A-E3945D0E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6"/>
            <a:ext cx="12192000" cy="685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682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A0124C-60B2-BF4D-9690-C23D665FE5D4}"/>
              </a:ext>
            </a:extLst>
          </p:cNvPr>
          <p:cNvSpPr/>
          <p:nvPr/>
        </p:nvSpPr>
        <p:spPr>
          <a:xfrm>
            <a:off x="115677" y="130684"/>
            <a:ext cx="115566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600" dirty="0">
                <a:solidFill>
                  <a:srgbClr val="00A0FF"/>
                </a:solidFill>
                <a:effectLst/>
                <a:latin typeface="Helvetica" pitchFamily="2" charset="0"/>
              </a:rPr>
              <a:t>Ambulance, Cargo,</a:t>
            </a:r>
            <a:r>
              <a:rPr lang="en-US" sz="3600" dirty="0">
                <a:solidFill>
                  <a:srgbClr val="00A0FF"/>
                </a:solidFill>
                <a:latin typeface="Helvetica" pitchFamily="2" charset="0"/>
              </a:rPr>
              <a:t> </a:t>
            </a:r>
            <a:r>
              <a:rPr lang="en-US" sz="3600" dirty="0">
                <a:solidFill>
                  <a:srgbClr val="00A0FF"/>
                </a:solidFill>
                <a:effectLst/>
                <a:latin typeface="Helvetica" pitchFamily="2" charset="0"/>
              </a:rPr>
              <a:t>Military, and Rescue Car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B66CB5-994D-704F-8B41-7382B9A2A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45735"/>
            <a:ext cx="6193452" cy="31122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037D31-D229-6946-9F40-00700DDA1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024" y="3371161"/>
            <a:ext cx="6198824" cy="34868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D2649A-7D1F-7641-9BA0-3E6BF30B1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12813"/>
            <a:ext cx="5729427" cy="32228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972300-483A-EF49-8BB2-D5875A9EA1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0102" y="812813"/>
            <a:ext cx="5902746" cy="222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6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62933DD-A68B-A140-AC70-42961EBCECA7}"/>
              </a:ext>
            </a:extLst>
          </p:cNvPr>
          <p:cNvSpPr/>
          <p:nvPr/>
        </p:nvSpPr>
        <p:spPr>
          <a:xfrm>
            <a:off x="2912962" y="35094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/>
            <a:r>
              <a:rPr lang="en-US" sz="3600" dirty="0">
                <a:solidFill>
                  <a:srgbClr val="00A0FF"/>
                </a:solidFill>
                <a:latin typeface="Helvetica" pitchFamily="2" charset="0"/>
              </a:rPr>
              <a:t>Contributors</a:t>
            </a:r>
            <a:endParaRPr lang="en-US" sz="3600" dirty="0">
              <a:solidFill>
                <a:srgbClr val="00A0FF"/>
              </a:solidFill>
              <a:effectLst/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06EAAC-0739-E44B-B538-2C9278E2BAAD}"/>
              </a:ext>
            </a:extLst>
          </p:cNvPr>
          <p:cNvSpPr/>
          <p:nvPr/>
        </p:nvSpPr>
        <p:spPr>
          <a:xfrm>
            <a:off x="2158679" y="1130016"/>
            <a:ext cx="3411911" cy="21363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sz="15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MLA Harvard University</a:t>
            </a:r>
          </a:p>
          <a:p>
            <a:pPr fontAlgn="base">
              <a:lnSpc>
                <a:spcPct val="150000"/>
              </a:lnSpc>
            </a:pPr>
            <a:r>
              <a:rPr lang="en-US" sz="15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BSc New York State University</a:t>
            </a:r>
          </a:p>
          <a:p>
            <a:pPr fontAlgn="base">
              <a:lnSpc>
                <a:spcPct val="150000"/>
              </a:lnSpc>
            </a:pPr>
            <a:endParaRPr lang="en-US" sz="1500" b="1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pPr fontAlgn="base">
              <a:lnSpc>
                <a:spcPct val="150000"/>
              </a:lnSpc>
            </a:pPr>
            <a:r>
              <a:rPr lang="en-US" sz="15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Founder of AirCar</a:t>
            </a:r>
          </a:p>
          <a:p>
            <a:pPr fontAlgn="base">
              <a:lnSpc>
                <a:spcPct val="150000"/>
              </a:lnSpc>
            </a:pPr>
            <a:r>
              <a:rPr lang="en-US" sz="15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Co-founder of Outliers Notebook</a:t>
            </a:r>
          </a:p>
          <a:p>
            <a:pPr fontAlgn="base">
              <a:lnSpc>
                <a:spcPct val="150000"/>
              </a:lnSpc>
            </a:pPr>
            <a:r>
              <a:rPr lang="en-US" sz="15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Co-founder of Nabu Technology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646823-098A-EC46-B5BC-CFA21AB69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33" y="1218044"/>
            <a:ext cx="1927688" cy="17899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563CE3-86B4-B644-8CB5-5605FF2EF3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595" y="4345727"/>
            <a:ext cx="1595848" cy="1595848"/>
          </a:xfrm>
          <a:prstGeom prst="ellipse">
            <a:avLst/>
          </a:prstGeom>
          <a:ln w="3175" cap="rnd">
            <a:solidFill>
              <a:srgbClr val="737373">
                <a:alpha val="72941"/>
              </a:srgb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0F80EEA-ABCB-E64C-A34F-E48F870D97B0}"/>
              </a:ext>
            </a:extLst>
          </p:cNvPr>
          <p:cNvSpPr/>
          <p:nvPr/>
        </p:nvSpPr>
        <p:spPr>
          <a:xfrm>
            <a:off x="-15814" y="6082123"/>
            <a:ext cx="1743190" cy="711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Mert</a:t>
            </a:r>
          </a:p>
          <a:p>
            <a:pPr algn="ctr" fontAlgn="base">
              <a:lnSpc>
                <a:spcPct val="150000"/>
              </a:lnSpc>
            </a:pP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Design Engineer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F8FEEB-F21A-A849-87D4-A51C479B5EFC}"/>
              </a:ext>
            </a:extLst>
          </p:cNvPr>
          <p:cNvSpPr/>
          <p:nvPr/>
        </p:nvSpPr>
        <p:spPr>
          <a:xfrm>
            <a:off x="-197113" y="2962280"/>
            <a:ext cx="2539980" cy="11646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Eray</a:t>
            </a:r>
          </a:p>
          <a:p>
            <a:pPr algn="ctr" fontAlgn="base"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Founder</a:t>
            </a:r>
          </a:p>
          <a:p>
            <a:pPr algn="ctr" fontAlgn="base">
              <a:lnSpc>
                <a:spcPct val="150000"/>
              </a:lnSpc>
            </a:pPr>
            <a:endParaRPr lang="en-US" sz="1600" b="1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D66334-E311-664D-ABAF-9FDB1349517B}"/>
              </a:ext>
            </a:extLst>
          </p:cNvPr>
          <p:cNvSpPr/>
          <p:nvPr/>
        </p:nvSpPr>
        <p:spPr>
          <a:xfrm>
            <a:off x="1715203" y="6082123"/>
            <a:ext cx="2022608" cy="711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Volkan</a:t>
            </a:r>
          </a:p>
          <a:p>
            <a:pPr algn="ctr" fontAlgn="base">
              <a:lnSpc>
                <a:spcPct val="150000"/>
              </a:lnSpc>
            </a:pP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Mechanical Engineer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DFF481-812A-D743-BE0A-F7A1828FB8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1634" y="4335282"/>
            <a:ext cx="1814168" cy="172586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DED881-C4F5-6640-AA72-EC4689B69B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62209" y="4335282"/>
            <a:ext cx="1686080" cy="1704982"/>
          </a:xfrm>
          <a:prstGeom prst="ellipse">
            <a:avLst/>
          </a:prstGeom>
          <a:ln w="3175" cap="rnd">
            <a:solidFill>
              <a:schemeClr val="bg1">
                <a:lumMod val="75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DCC1F1A-79E1-FA41-B2F7-3D6B0E8EA1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08823" y="4344461"/>
            <a:ext cx="1707509" cy="1707509"/>
          </a:xfrm>
          <a:prstGeom prst="ellipse">
            <a:avLst/>
          </a:prstGeom>
          <a:ln w="3175" cap="rnd">
            <a:solidFill>
              <a:schemeClr val="bg1">
                <a:lumMod val="75000"/>
                <a:alpha val="52941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DAD795A-381C-B240-A74D-8EAC2D7FEEF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8750" y="4342682"/>
            <a:ext cx="1685075" cy="1690182"/>
          </a:xfrm>
          <a:prstGeom prst="ellipse">
            <a:avLst/>
          </a:prstGeom>
          <a:ln w="3175" cap="rnd">
            <a:solidFill>
              <a:schemeClr val="bg1">
                <a:lumMod val="75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8009F83-81D5-684E-B546-860040097BA6}"/>
              </a:ext>
            </a:extLst>
          </p:cNvPr>
          <p:cNvSpPr/>
          <p:nvPr/>
        </p:nvSpPr>
        <p:spPr>
          <a:xfrm>
            <a:off x="3730698" y="6102990"/>
            <a:ext cx="2071278" cy="711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Yener</a:t>
            </a:r>
          </a:p>
          <a:p>
            <a:pPr algn="ctr" fontAlgn="base">
              <a:lnSpc>
                <a:spcPct val="150000"/>
              </a:lnSpc>
            </a:pP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Airbus Pilot</a:t>
            </a:r>
            <a:endParaRPr lang="en-US" sz="1600" b="1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1E2BCF4-B16F-9E42-AA52-56BAD88529A5}"/>
              </a:ext>
            </a:extLst>
          </p:cNvPr>
          <p:cNvSpPr/>
          <p:nvPr/>
        </p:nvSpPr>
        <p:spPr>
          <a:xfrm>
            <a:off x="5809227" y="6102990"/>
            <a:ext cx="2106699" cy="711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Berin</a:t>
            </a:r>
          </a:p>
          <a:p>
            <a:pPr algn="ctr" fontAlgn="base">
              <a:lnSpc>
                <a:spcPct val="150000"/>
              </a:lnSpc>
            </a:pP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Industrial Engineer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D228668-9D5E-A546-B034-0457AE39664B}"/>
              </a:ext>
            </a:extLst>
          </p:cNvPr>
          <p:cNvSpPr/>
          <p:nvPr/>
        </p:nvSpPr>
        <p:spPr>
          <a:xfrm>
            <a:off x="8082723" y="6102990"/>
            <a:ext cx="2116326" cy="711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Ali</a:t>
            </a:r>
          </a:p>
          <a:p>
            <a:pPr algn="ctr" fontAlgn="base">
              <a:lnSpc>
                <a:spcPct val="150000"/>
              </a:lnSpc>
            </a:pPr>
            <a:r>
              <a:rPr lang="en-US" sz="12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Mechanical Engineer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0481A7-7DFF-3647-B65D-E91718C3557D}"/>
              </a:ext>
            </a:extLst>
          </p:cNvPr>
          <p:cNvSpPr/>
          <p:nvPr/>
        </p:nvSpPr>
        <p:spPr>
          <a:xfrm>
            <a:off x="9907913" y="6113409"/>
            <a:ext cx="2392339" cy="691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sz="1600" b="1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Ece</a:t>
            </a:r>
            <a:endParaRPr lang="en-US" sz="1600" b="1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pPr algn="ctr" fontAlgn="base">
              <a:lnSpc>
                <a:spcPct val="150000"/>
              </a:lnSpc>
            </a:pPr>
            <a:r>
              <a:rPr lang="en-US" sz="11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Finance Consultant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452DC6-325B-064A-A352-D6CB45C044B2}"/>
              </a:ext>
            </a:extLst>
          </p:cNvPr>
          <p:cNvSpPr/>
          <p:nvPr/>
        </p:nvSpPr>
        <p:spPr>
          <a:xfrm>
            <a:off x="6665180" y="1476265"/>
            <a:ext cx="3807751" cy="1443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sz="15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BA Marmara University</a:t>
            </a:r>
          </a:p>
          <a:p>
            <a:pPr fontAlgn="base">
              <a:lnSpc>
                <a:spcPct val="150000"/>
              </a:lnSpc>
            </a:pPr>
            <a:endParaRPr lang="en-US" sz="1500" b="1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pPr fontAlgn="base">
              <a:lnSpc>
                <a:spcPct val="150000"/>
              </a:lnSpc>
            </a:pPr>
            <a:r>
              <a:rPr lang="en-US" sz="15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Partner of Aircar</a:t>
            </a:r>
          </a:p>
          <a:p>
            <a:pPr fontAlgn="base">
              <a:lnSpc>
                <a:spcPct val="150000"/>
              </a:lnSpc>
            </a:pPr>
            <a:r>
              <a:rPr lang="en-US" sz="15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CEO and Co-founder of Nabu Tech.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BF7528B-F0EE-0344-BFBF-2A951F15C227}"/>
              </a:ext>
            </a:extLst>
          </p:cNvPr>
          <p:cNvSpPr/>
          <p:nvPr/>
        </p:nvSpPr>
        <p:spPr>
          <a:xfrm>
            <a:off x="9760272" y="2962280"/>
            <a:ext cx="2539980" cy="753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Ayhan</a:t>
            </a:r>
          </a:p>
          <a:p>
            <a:pPr algn="ctr" fontAlgn="base">
              <a:lnSpc>
                <a:spcPct val="150000"/>
              </a:lnSpc>
            </a:pPr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Partner</a:t>
            </a:r>
            <a:endParaRPr lang="en-US" sz="1600" b="1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EF9F5E3-A4A1-5643-A002-04B88780CC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99049" y="1218044"/>
            <a:ext cx="1662426" cy="1651058"/>
          </a:xfrm>
          <a:prstGeom prst="ellipse">
            <a:avLst/>
          </a:prstGeom>
          <a:ln w="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79ABAD-1746-3344-8950-C9A80E45B1C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67742" y="4351433"/>
            <a:ext cx="1672679" cy="1672679"/>
          </a:xfrm>
          <a:prstGeom prst="ellipse">
            <a:avLst/>
          </a:prstGeom>
          <a:ln w="9525" cap="rnd">
            <a:solidFill>
              <a:schemeClr val="bg1">
                <a:lumMod val="65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29434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27E039-3658-4A4E-8C3E-A244E7B48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921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BC0680-FBBA-424A-9340-2ABE4CDE4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634" y="167810"/>
            <a:ext cx="508000" cy="50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7BE2970-9456-1745-8FD9-56C1C42329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93" y="866646"/>
            <a:ext cx="812800" cy="812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3FCC5B-5FE2-DC44-B4E1-F038E330A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9908" y="218213"/>
            <a:ext cx="431800" cy="431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5162F2D-61F0-1743-87D0-74F2B40B0D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7078" y="965646"/>
            <a:ext cx="571500" cy="571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0CFF1AD-DCDF-D84F-9C5A-943DD85ABE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3841" y="190625"/>
            <a:ext cx="482600" cy="482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4EED73E-266B-4741-8C10-E9CDFA9084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42104" y="1043003"/>
            <a:ext cx="393700" cy="3937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560602E-1D3B-DE49-810F-3255125AC343}"/>
              </a:ext>
            </a:extLst>
          </p:cNvPr>
          <p:cNvSpPr/>
          <p:nvPr/>
        </p:nvSpPr>
        <p:spPr>
          <a:xfrm>
            <a:off x="987018" y="263177"/>
            <a:ext cx="60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r-TR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helvetica-w01-light"/>
              </a:rPr>
              <a:t>Top speed &gt;120 km/h (75 Mph)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8EABA0-A7D0-F44D-8D12-B2D252BD9152}"/>
              </a:ext>
            </a:extLst>
          </p:cNvPr>
          <p:cNvSpPr/>
          <p:nvPr/>
        </p:nvSpPr>
        <p:spPr>
          <a:xfrm>
            <a:off x="1134694" y="1092797"/>
            <a:ext cx="60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r-TR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helvetica-w01-light"/>
              </a:rPr>
              <a:t>Lift Capacity &gt; 500 kg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BEDEFB-DF4C-1F4C-AAC0-C63070C6841F}"/>
              </a:ext>
            </a:extLst>
          </p:cNvPr>
          <p:cNvSpPr/>
          <p:nvPr/>
        </p:nvSpPr>
        <p:spPr>
          <a:xfrm>
            <a:off x="5136092" y="255327"/>
            <a:ext cx="29694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r-TR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helvetica-w01-light"/>
              </a:rPr>
              <a:t>Range &gt; 70 km (42 Miles)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E4301-3033-5746-B8C2-F17214402FFD}"/>
              </a:ext>
            </a:extLst>
          </p:cNvPr>
          <p:cNvSpPr/>
          <p:nvPr/>
        </p:nvSpPr>
        <p:spPr>
          <a:xfrm>
            <a:off x="5136092" y="1077396"/>
            <a:ext cx="60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r-TR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helvetica-w01-light"/>
              </a:rPr>
              <a:t>Power &gt; 400 kW (&gt; 530 hp)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7367B9-CDB9-1F40-AF33-A8B35110681A}"/>
              </a:ext>
            </a:extLst>
          </p:cNvPr>
          <p:cNvSpPr/>
          <p:nvPr/>
        </p:nvSpPr>
        <p:spPr>
          <a:xfrm>
            <a:off x="8904738" y="263177"/>
            <a:ext cx="31738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r-TR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helvetica-w01-light"/>
              </a:rPr>
              <a:t>Passenger Capacity: 2</a:t>
            </a:r>
            <a:endParaRPr lang="tr-TR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5014F3-2AFA-1145-92C5-A6BE81DD2084}"/>
              </a:ext>
            </a:extLst>
          </p:cNvPr>
          <p:cNvSpPr/>
          <p:nvPr/>
        </p:nvSpPr>
        <p:spPr>
          <a:xfrm>
            <a:off x="8904738" y="1069546"/>
            <a:ext cx="35161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r-TR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helvetica-w01-light"/>
              </a:rPr>
              <a:t>Charging time 80% in &lt; 15 min</a:t>
            </a:r>
            <a:endParaRPr lang="tr-TR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C6AD61-B4A3-494C-AEBD-FA35C581B35E}"/>
              </a:ext>
            </a:extLst>
          </p:cNvPr>
          <p:cNvSpPr/>
          <p:nvPr/>
        </p:nvSpPr>
        <p:spPr>
          <a:xfrm>
            <a:off x="2785431" y="6266151"/>
            <a:ext cx="6621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-w01-light"/>
              </a:rPr>
              <a:t>Intelligent, autonomous, all-electric flying car</a:t>
            </a:r>
          </a:p>
        </p:txBody>
      </p:sp>
    </p:spTree>
    <p:extLst>
      <p:ext uri="{BB962C8B-B14F-4D97-AF65-F5344CB8AC3E}">
        <p14:creationId xmlns:p14="http://schemas.microsoft.com/office/powerpoint/2010/main" val="460627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62933DD-A68B-A140-AC70-42961EBCECA7}"/>
              </a:ext>
            </a:extLst>
          </p:cNvPr>
          <p:cNvSpPr/>
          <p:nvPr/>
        </p:nvSpPr>
        <p:spPr>
          <a:xfrm>
            <a:off x="3105969" y="22379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/>
            <a:r>
              <a:rPr lang="tr-TR" sz="3600" dirty="0">
                <a:solidFill>
                  <a:srgbClr val="00A0FF"/>
                </a:solidFill>
                <a:effectLst/>
                <a:latin typeface="Helvetica" pitchFamily="2" charset="0"/>
              </a:rPr>
              <a:t>Market Size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5F0B620-9126-4241-987D-F79B966EB09F}"/>
              </a:ext>
            </a:extLst>
          </p:cNvPr>
          <p:cNvSpPr/>
          <p:nvPr/>
        </p:nvSpPr>
        <p:spPr>
          <a:xfrm>
            <a:off x="570866" y="1577241"/>
            <a:ext cx="4073218" cy="3958932"/>
          </a:xfrm>
          <a:prstGeom prst="ellipse">
            <a:avLst/>
          </a:prstGeom>
          <a:solidFill>
            <a:srgbClr val="00A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228</a:t>
            </a:r>
            <a:r>
              <a:rPr lang="en-US" sz="2000" dirty="0"/>
              <a:t> </a:t>
            </a:r>
          </a:p>
          <a:p>
            <a:pPr algn="ctr"/>
            <a:r>
              <a:rPr lang="en-US" sz="2000" dirty="0"/>
              <a:t>million people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Over $1M wealth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497C6AA-0FE2-D94D-9ACA-85C5B7BA3C85}"/>
              </a:ext>
            </a:extLst>
          </p:cNvPr>
          <p:cNvSpPr/>
          <p:nvPr/>
        </p:nvSpPr>
        <p:spPr>
          <a:xfrm>
            <a:off x="5286173" y="2385314"/>
            <a:ext cx="3173309" cy="3150859"/>
          </a:xfrm>
          <a:prstGeom prst="ellipse">
            <a:avLst/>
          </a:prstGeom>
          <a:solidFill>
            <a:srgbClr val="00A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28,500</a:t>
            </a:r>
            <a:r>
              <a:rPr lang="en-US" sz="2000" dirty="0"/>
              <a:t> </a:t>
            </a:r>
          </a:p>
          <a:p>
            <a:pPr algn="ctr"/>
            <a:r>
              <a:rPr lang="en-US" sz="2000" dirty="0"/>
              <a:t>Global super luxury car sales per year</a:t>
            </a:r>
          </a:p>
          <a:p>
            <a:pPr algn="ctr"/>
            <a:endParaRPr lang="en-US" sz="2000" dirty="0"/>
          </a:p>
          <a:p>
            <a:pPr algn="ctr"/>
            <a:r>
              <a:rPr lang="en-US" dirty="0"/>
              <a:t>(Rolls-Royce, Bentley, Aston Martin etc.)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C5246C0-4B63-5641-9F14-634837755AAB}"/>
              </a:ext>
            </a:extLst>
          </p:cNvPr>
          <p:cNvSpPr/>
          <p:nvPr/>
        </p:nvSpPr>
        <p:spPr>
          <a:xfrm>
            <a:off x="9101571" y="3065798"/>
            <a:ext cx="2551719" cy="24703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1000</a:t>
            </a:r>
            <a:r>
              <a:rPr lang="en-US" dirty="0"/>
              <a:t> </a:t>
            </a:r>
          </a:p>
          <a:p>
            <a:pPr algn="ctr"/>
            <a:r>
              <a:rPr lang="en-US" sz="2000" dirty="0"/>
              <a:t>AirCar sales in five years</a:t>
            </a:r>
          </a:p>
          <a:p>
            <a:pPr algn="ctr"/>
            <a:endParaRPr lang="en-US" sz="1000" dirty="0"/>
          </a:p>
          <a:p>
            <a:pPr algn="ctr"/>
            <a:r>
              <a:rPr lang="en-US" dirty="0"/>
              <a:t>($200M revenue)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63BD0F-D155-054E-8584-06DC1747CC10}"/>
              </a:ext>
            </a:extLst>
          </p:cNvPr>
          <p:cNvSpPr txBox="1"/>
          <p:nvPr/>
        </p:nvSpPr>
        <p:spPr>
          <a:xfrm>
            <a:off x="1795273" y="5787615"/>
            <a:ext cx="1624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Broad Market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74C024-599C-8943-A2B8-EDC382F63E31}"/>
              </a:ext>
            </a:extLst>
          </p:cNvPr>
          <p:cNvSpPr txBox="1"/>
          <p:nvPr/>
        </p:nvSpPr>
        <p:spPr>
          <a:xfrm>
            <a:off x="5981846" y="5787615"/>
            <a:ext cx="1957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Specific Market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B81E12-B08D-724B-9C61-6FE53148C406}"/>
              </a:ext>
            </a:extLst>
          </p:cNvPr>
          <p:cNvSpPr txBox="1"/>
          <p:nvPr/>
        </p:nvSpPr>
        <p:spPr>
          <a:xfrm>
            <a:off x="9979694" y="5787615"/>
            <a:ext cx="1957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3323894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62933DD-A68B-A140-AC70-42961EBCECA7}"/>
              </a:ext>
            </a:extLst>
          </p:cNvPr>
          <p:cNvSpPr/>
          <p:nvPr/>
        </p:nvSpPr>
        <p:spPr>
          <a:xfrm>
            <a:off x="2880415" y="23807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/>
            <a:r>
              <a:rPr lang="en-US" sz="3600" dirty="0">
                <a:solidFill>
                  <a:srgbClr val="00A0FF"/>
                </a:solidFill>
                <a:effectLst/>
                <a:latin typeface="Helvetica" pitchFamily="2" charset="0"/>
              </a:rPr>
              <a:t>Business Model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567B36-858A-D24D-9CEE-F4C29CA07C97}"/>
              </a:ext>
            </a:extLst>
          </p:cNvPr>
          <p:cNvSpPr/>
          <p:nvPr/>
        </p:nvSpPr>
        <p:spPr>
          <a:xfrm>
            <a:off x="566577" y="1307320"/>
            <a:ext cx="4359782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800" b="1" dirty="0">
                <a:effectLst/>
                <a:latin typeface="Helvetica" pitchFamily="2" charset="0"/>
              </a:rPr>
              <a:t>Unit Cost Metrics</a:t>
            </a:r>
          </a:p>
          <a:p>
            <a:pPr algn="ctr" fontAlgn="base"/>
            <a:endParaRPr lang="en-US" dirty="0">
              <a:latin typeface="Helvetica" pitchFamily="2" charset="0"/>
            </a:endParaRPr>
          </a:p>
          <a:p>
            <a:pPr algn="ctr" fontAlgn="base"/>
            <a:r>
              <a:rPr lang="en-US" dirty="0">
                <a:effectLst/>
                <a:latin typeface="Helvetica" pitchFamily="2" charset="0"/>
              </a:rPr>
              <a:t>Cost of AirCar Materials: $11,500</a:t>
            </a:r>
          </a:p>
          <a:p>
            <a:pPr algn="ctr" fontAlgn="base"/>
            <a:endParaRPr lang="en-US" dirty="0">
              <a:latin typeface="Helvetica" pitchFamily="2" charset="0"/>
            </a:endParaRPr>
          </a:p>
          <a:p>
            <a:pPr algn="ctr" fontAlgn="base"/>
            <a:r>
              <a:rPr lang="en-US" dirty="0">
                <a:latin typeface="Helvetica" pitchFamily="2" charset="0"/>
              </a:rPr>
              <a:t>Cost of AirCar Labor: $4,000</a:t>
            </a:r>
          </a:p>
          <a:p>
            <a:pPr algn="ctr" fontAlgn="base"/>
            <a:endParaRPr lang="en-US" dirty="0">
              <a:effectLst/>
              <a:latin typeface="Helvetica" pitchFamily="2" charset="0"/>
            </a:endParaRPr>
          </a:p>
          <a:p>
            <a:pPr algn="ctr" fontAlgn="base"/>
            <a:r>
              <a:rPr lang="en-US" dirty="0">
                <a:latin typeface="Helvetica" pitchFamily="2" charset="0"/>
              </a:rPr>
              <a:t>Total Unit AirCar Cost: $15,500</a:t>
            </a:r>
            <a:endParaRPr lang="en-US" dirty="0">
              <a:effectLst/>
              <a:latin typeface="Helvetica" pitchFamily="2" charset="0"/>
            </a:endParaRPr>
          </a:p>
          <a:p>
            <a:pPr algn="ctr" fontAlgn="base"/>
            <a:endParaRPr lang="en-US" dirty="0">
              <a:latin typeface="Helvetica" pitchFamily="2" charset="0"/>
            </a:endParaRPr>
          </a:p>
          <a:p>
            <a:pPr algn="ctr" fontAlgn="base"/>
            <a:r>
              <a:rPr lang="en-US" dirty="0">
                <a:effectLst/>
                <a:latin typeface="Helvetica" pitchFamily="2" charset="0"/>
              </a:rPr>
              <a:t>Estimated AirCar Sale Price: $200,000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0F78A3-8792-0F4C-9D64-A23F25EAC8CD}"/>
              </a:ext>
            </a:extLst>
          </p:cNvPr>
          <p:cNvSpPr/>
          <p:nvPr/>
        </p:nvSpPr>
        <p:spPr>
          <a:xfrm>
            <a:off x="7031760" y="1294404"/>
            <a:ext cx="4405423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2800" b="1" dirty="0">
                <a:effectLst/>
                <a:latin typeface="Helvetica" pitchFamily="2" charset="0"/>
              </a:rPr>
              <a:t>Use Cases</a:t>
            </a:r>
          </a:p>
          <a:p>
            <a:pPr algn="ctr" fontAlgn="base"/>
            <a:endParaRPr lang="en-US" dirty="0">
              <a:latin typeface="Helvetica" pitchFamily="2" charset="0"/>
            </a:endParaRPr>
          </a:p>
          <a:p>
            <a:pPr algn="ctr" fontAlgn="base"/>
            <a:r>
              <a:rPr lang="en-US" dirty="0">
                <a:latin typeface="Helvetica" pitchFamily="2" charset="0"/>
              </a:rPr>
              <a:t>1) Air Cargo Transportation</a:t>
            </a:r>
          </a:p>
          <a:p>
            <a:pPr algn="ctr" fontAlgn="base"/>
            <a:endParaRPr lang="en-US" dirty="0">
              <a:latin typeface="Helvetica" pitchFamily="2" charset="0"/>
            </a:endParaRPr>
          </a:p>
          <a:p>
            <a:pPr algn="ctr" fontAlgn="base"/>
            <a:r>
              <a:rPr lang="en-US" dirty="0">
                <a:effectLst/>
                <a:latin typeface="Helvetica" pitchFamily="2" charset="0"/>
              </a:rPr>
              <a:t>2) Fire Fighter Rescue Drone</a:t>
            </a:r>
          </a:p>
          <a:p>
            <a:pPr algn="ctr" fontAlgn="base"/>
            <a:endParaRPr lang="en-US" dirty="0">
              <a:latin typeface="Helvetica" pitchFamily="2" charset="0"/>
            </a:endParaRPr>
          </a:p>
          <a:p>
            <a:pPr algn="ctr" fontAlgn="base"/>
            <a:r>
              <a:rPr lang="en-US" dirty="0">
                <a:effectLst/>
                <a:latin typeface="Helvetica" pitchFamily="2" charset="0"/>
              </a:rPr>
              <a:t>3) Air Ambulance</a:t>
            </a:r>
            <a:endParaRPr lang="en-US" dirty="0">
              <a:latin typeface="Helvetica" pitchFamily="2" charset="0"/>
            </a:endParaRPr>
          </a:p>
          <a:p>
            <a:pPr algn="ctr" fontAlgn="base"/>
            <a:endParaRPr lang="en-US" dirty="0">
              <a:latin typeface="Helvetica" pitchFamily="2" charset="0"/>
            </a:endParaRPr>
          </a:p>
          <a:p>
            <a:pPr algn="ctr" fontAlgn="base"/>
            <a:r>
              <a:rPr lang="en-US" dirty="0">
                <a:effectLst/>
                <a:latin typeface="Helvetica" pitchFamily="2" charset="0"/>
              </a:rPr>
              <a:t>4) Military Service</a:t>
            </a:r>
          </a:p>
          <a:p>
            <a:pPr algn="ctr" fontAlgn="base"/>
            <a:endParaRPr lang="en-US" dirty="0">
              <a:effectLst/>
              <a:latin typeface="Helvetica" pitchFamily="2" charset="0"/>
            </a:endParaRPr>
          </a:p>
          <a:p>
            <a:pPr algn="ctr" fontAlgn="base"/>
            <a:r>
              <a:rPr lang="en-US" dirty="0">
                <a:latin typeface="Helvetica" pitchFamily="2" charset="0"/>
              </a:rPr>
              <a:t>5) On-Demand Urban Air Transportation</a:t>
            </a:r>
          </a:p>
          <a:p>
            <a:pPr algn="ctr" fontAlgn="base"/>
            <a:endParaRPr lang="en-US" dirty="0">
              <a:effectLst/>
              <a:latin typeface="Helvetica" pitchFamily="2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71F8923-FB37-844D-9053-9ABBCD65C26B}"/>
              </a:ext>
            </a:extLst>
          </p:cNvPr>
          <p:cNvCxnSpPr>
            <a:cxnSpLocks/>
          </p:cNvCxnSpPr>
          <p:nvPr/>
        </p:nvCxnSpPr>
        <p:spPr>
          <a:xfrm>
            <a:off x="2824164" y="4117790"/>
            <a:ext cx="0" cy="439045"/>
          </a:xfrm>
          <a:prstGeom prst="straightConnector1">
            <a:avLst/>
          </a:prstGeom>
          <a:ln w="190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4D3E581C-EFC4-0D49-A589-284B42A2F368}"/>
              </a:ext>
            </a:extLst>
          </p:cNvPr>
          <p:cNvSpPr/>
          <p:nvPr/>
        </p:nvSpPr>
        <p:spPr>
          <a:xfrm>
            <a:off x="-159981" y="4628094"/>
            <a:ext cx="581289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b="1" dirty="0">
                <a:effectLst/>
                <a:latin typeface="Helvetica" pitchFamily="2" charset="0"/>
              </a:rPr>
              <a:t>Estimated AirCar Delivery: 1000 Units </a:t>
            </a:r>
          </a:p>
          <a:p>
            <a:pPr algn="ctr" fontAlgn="base"/>
            <a:r>
              <a:rPr lang="en-US" sz="1600" b="1" dirty="0">
                <a:effectLst/>
                <a:latin typeface="Helvetica" pitchFamily="2" charset="0"/>
              </a:rPr>
              <a:t>(2018-2023)</a:t>
            </a:r>
            <a:endParaRPr lang="en-US" b="1" dirty="0">
              <a:effectLst/>
              <a:latin typeface="Helvetica" pitchFamily="2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802688F-D509-8E4D-AC2B-F1F9A3FE6A74}"/>
              </a:ext>
            </a:extLst>
          </p:cNvPr>
          <p:cNvCxnSpPr>
            <a:cxnSpLocks/>
          </p:cNvCxnSpPr>
          <p:nvPr/>
        </p:nvCxnSpPr>
        <p:spPr>
          <a:xfrm>
            <a:off x="2852794" y="5357621"/>
            <a:ext cx="0" cy="469020"/>
          </a:xfrm>
          <a:prstGeom prst="straightConnector1">
            <a:avLst/>
          </a:prstGeom>
          <a:ln w="1905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99D7A69-F861-C946-A685-00BE0B56DA84}"/>
              </a:ext>
            </a:extLst>
          </p:cNvPr>
          <p:cNvSpPr/>
          <p:nvPr/>
        </p:nvSpPr>
        <p:spPr>
          <a:xfrm>
            <a:off x="782820" y="5905548"/>
            <a:ext cx="3927296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b="1" dirty="0">
                <a:latin typeface="Helvetica" pitchFamily="2" charset="0"/>
              </a:rPr>
              <a:t>Revenue Expectation: $200M</a:t>
            </a:r>
          </a:p>
          <a:p>
            <a:pPr algn="ctr" fontAlgn="base"/>
            <a:r>
              <a:rPr lang="en-US" sz="1600" b="1" dirty="0">
                <a:latin typeface="Helvetica" pitchFamily="2" charset="0"/>
              </a:rPr>
              <a:t>(2018-2023)</a:t>
            </a:r>
            <a:endParaRPr lang="en-US" sz="1600" b="1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666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62933DD-A68B-A140-AC70-42961EBCECA7}"/>
              </a:ext>
            </a:extLst>
          </p:cNvPr>
          <p:cNvSpPr/>
          <p:nvPr/>
        </p:nvSpPr>
        <p:spPr>
          <a:xfrm>
            <a:off x="3248627" y="17732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/>
            <a:r>
              <a:rPr lang="en-US" sz="3600" dirty="0">
                <a:solidFill>
                  <a:srgbClr val="00A0FF"/>
                </a:solidFill>
                <a:latin typeface="Helvetica" pitchFamily="2" charset="0"/>
              </a:rPr>
              <a:t>Timeline</a:t>
            </a:r>
            <a:endParaRPr lang="en-US" sz="3600" dirty="0">
              <a:solidFill>
                <a:srgbClr val="00A0FF"/>
              </a:solidFill>
              <a:effectLst/>
              <a:latin typeface="Helvetica" pitchFamily="2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E30028F-D265-D84A-BDE4-4B7D30464D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4482650"/>
              </p:ext>
            </p:extLst>
          </p:nvPr>
        </p:nvGraphicFramePr>
        <p:xfrm>
          <a:off x="782198" y="823652"/>
          <a:ext cx="10311787" cy="5533081"/>
        </p:xfrm>
        <a:graphic>
          <a:graphicData uri="http://schemas.openxmlformats.org/drawingml/2006/table">
            <a:tbl>
              <a:tblPr/>
              <a:tblGrid>
                <a:gridCol w="3027315">
                  <a:extLst>
                    <a:ext uri="{9D8B030D-6E8A-4147-A177-3AD203B41FA5}">
                      <a16:colId xmlns:a16="http://schemas.microsoft.com/office/drawing/2014/main" val="684647198"/>
                    </a:ext>
                  </a:extLst>
                </a:gridCol>
                <a:gridCol w="320196">
                  <a:extLst>
                    <a:ext uri="{9D8B030D-6E8A-4147-A177-3AD203B41FA5}">
                      <a16:colId xmlns:a16="http://schemas.microsoft.com/office/drawing/2014/main" val="632437698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1315138258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3096250539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4211819180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207243122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4194145528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1342498884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4240152101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3641970421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2623799880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279779021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4014934061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980262863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2228808076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4200289856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3204874308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570629884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2964469922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2268906005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1210573206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2581181674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233817624"/>
                    </a:ext>
                  </a:extLst>
                </a:gridCol>
                <a:gridCol w="316558">
                  <a:extLst>
                    <a:ext uri="{9D8B030D-6E8A-4147-A177-3AD203B41FA5}">
                      <a16:colId xmlns:a16="http://schemas.microsoft.com/office/drawing/2014/main" val="2255698202"/>
                    </a:ext>
                  </a:extLst>
                </a:gridCol>
              </a:tblGrid>
              <a:tr h="237391"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tr-TR" sz="11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2017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tr-TR" sz="11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2018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tr-TR" sz="11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2019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tr-TR" sz="11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2020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tr-TR" sz="11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2021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tr-TR" sz="11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2022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7453993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Phase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Q2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Q3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Q4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Q1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Q2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Q3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Q4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Q1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Q2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Q3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Q4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Q1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Q2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Q3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Q4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Q1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Q2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Q3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Q4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Q1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Q2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Q3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1" i="0" u="none" strike="noStrike">
                          <a:solidFill>
                            <a:srgbClr val="FFFFFF"/>
                          </a:solidFill>
                          <a:effectLst/>
                          <a:latin typeface="Helvetica" pitchFamily="2" charset="0"/>
                        </a:rPr>
                        <a:t>Q4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5136570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Initial Idea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0370051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Research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3351657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Evaluation of Technology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9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310694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Design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4377385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Suppliers Selection and Negotiations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2168488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Prototyping 1:4 Scale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u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 dirty="0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u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 dirty="0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3129208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Initial Funding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u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 dirty="0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u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7908114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AI Software Development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7238018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Production of AirCar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7446497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b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Test Flights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1402755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ctr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Series A Funding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146558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ctr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Licensing and Public Test Flights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5309393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ctr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Series B Funding 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6615171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ctr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Marketing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2511402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ctr"/>
                      <a:r>
                        <a:rPr lang="tr-TR" sz="1100" b="1" i="0" u="none" strike="noStrike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Sales 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5920380"/>
                  </a:ext>
                </a:extLst>
              </a:tr>
              <a:tr h="250579">
                <a:tc>
                  <a:txBody>
                    <a:bodyPr/>
                    <a:lstStyle/>
                    <a:p>
                      <a:pPr algn="l" fontAlgn="ctr"/>
                      <a:r>
                        <a:rPr lang="tr-TR" sz="11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IPO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6543898"/>
                  </a:ext>
                </a:extLst>
              </a:tr>
              <a:tr h="171596">
                <a:tc>
                  <a:txBody>
                    <a:bodyPr/>
                    <a:lstStyle/>
                    <a:p>
                      <a:pPr algn="l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tr-TR" sz="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4347326"/>
                  </a:ext>
                </a:extLst>
              </a:tr>
              <a:tr h="291373"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tr-TR" sz="10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STATUS: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tr-TR" sz="8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9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tr-TR" sz="10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COMPLETED: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tr-TR" sz="800" b="0" i="0" u="none" strike="noStrike" dirty="0">
                        <a:solidFill>
                          <a:srgbClr val="339966"/>
                        </a:solidFill>
                        <a:effectLst/>
                        <a:latin typeface="Wingdings" pitchFamily="2" charset="2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tr-TR" sz="8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b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●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tr-TR" sz="10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PROGRESS</a:t>
                      </a:r>
                      <a:r>
                        <a:rPr lang="tr-TR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: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tr-TR" sz="800" b="1" i="0" u="none" strike="noStrike" dirty="0">
                        <a:solidFill>
                          <a:srgbClr val="595959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tr-TR" sz="700" b="1" i="0" u="none" strike="noStrike" dirty="0">
                        <a:solidFill>
                          <a:srgbClr val="595959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7458" marR="7458" marT="7458" marB="0" anchor="b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u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tr-TR" sz="7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 </a:t>
                      </a:r>
                      <a:r>
                        <a:rPr lang="tr-TR" sz="10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PLANNED</a:t>
                      </a:r>
                      <a:r>
                        <a:rPr lang="tr-TR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: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tr-TR" sz="900" b="1" i="0" u="none" strike="noStrike" dirty="0">
                        <a:solidFill>
                          <a:srgbClr val="595959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tr-TR" sz="700" b="1" i="0" u="none" strike="noStrike" dirty="0">
                        <a:solidFill>
                          <a:srgbClr val="595959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7458" marR="7458" marT="7458" marB="0" anchor="b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288752"/>
                  </a:ext>
                </a:extLst>
              </a:tr>
              <a:tr h="232234"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1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1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200" b="0" i="0" u="none" strike="noStrike">
                          <a:solidFill>
                            <a:srgbClr val="366092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9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200" b="0" i="0" u="none" strike="noStrike">
                          <a:solidFill>
                            <a:srgbClr val="366092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900" b="0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248669"/>
                  </a:ext>
                </a:extLst>
              </a:tr>
              <a:tr h="340644"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1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tr-TR" sz="800" b="0" i="1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tr-TR" sz="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458" marR="7458" marT="7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tr-TR" sz="1000" b="1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VALUATION (Est.):</a:t>
                      </a:r>
                      <a:r>
                        <a:rPr lang="tr-TR" sz="1200" b="0" i="0" u="none" strike="noStrike" dirty="0">
                          <a:solidFill>
                            <a:srgbClr val="366092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tr-TR" sz="1200" b="0" i="0" u="none" strike="noStrike" dirty="0">
                        <a:solidFill>
                          <a:srgbClr val="36609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tr-TR" sz="1400" b="0" i="0" u="none" strike="noStrike" kern="1200" dirty="0">
                          <a:solidFill>
                            <a:srgbClr val="59595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$5M: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800" b="0" i="0" u="none" strike="noStrike">
                          <a:solidFill>
                            <a:srgbClr val="339966"/>
                          </a:solidFill>
                          <a:effectLst/>
                          <a:latin typeface="Wingdings" pitchFamily="2" charset="2"/>
                        </a:rPr>
                        <a:t>u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 dirty="0">
                          <a:solidFill>
                            <a:srgbClr val="595959"/>
                          </a:solidFill>
                          <a:effectLst/>
                          <a:latin typeface="+mn-lt"/>
                        </a:rPr>
                        <a:t>$50M</a:t>
                      </a:r>
                      <a:r>
                        <a:rPr lang="tr-TR" sz="1100" b="0" i="0" u="none" strike="noStrike" dirty="0">
                          <a:solidFill>
                            <a:srgbClr val="595959"/>
                          </a:solidFill>
                          <a:effectLst/>
                          <a:latin typeface="+mn-lt"/>
                        </a:rPr>
                        <a:t>: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tr-TR" sz="900" b="0" i="0" u="none" strike="noStrike" dirty="0">
                        <a:effectLst/>
                        <a:latin typeface="+mn-lt"/>
                      </a:endParaRPr>
                    </a:p>
                  </a:txBody>
                  <a:tcPr marL="7458" marR="7458" marT="7458" marB="0" anchor="b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tr-TR" sz="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458" marR="7458" marT="7458" marB="0" anchor="b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tr-TR" sz="1400" b="0" i="0" u="none" strike="noStrike" dirty="0">
                          <a:solidFill>
                            <a:srgbClr val="595959"/>
                          </a:solidFill>
                          <a:effectLst/>
                          <a:latin typeface="Helvetica" pitchFamily="2" charset="0"/>
                        </a:rPr>
                        <a:t>$250M:</a:t>
                      </a:r>
                    </a:p>
                  </a:txBody>
                  <a:tcPr marL="7458" marR="7458" marT="7458" marB="0" anchor="ctr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tr-TR" sz="8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58" marR="7458" marT="7458" marB="0" anchor="b">
                    <a:lnL>
                      <a:noFill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r-TR" sz="1100" b="0" i="0" u="none" strike="noStrike" dirty="0">
                          <a:solidFill>
                            <a:srgbClr val="C00000"/>
                          </a:solidFill>
                          <a:effectLst/>
                          <a:latin typeface="Wingdings" pitchFamily="2" charset="2"/>
                        </a:rPr>
                        <a:t>Q</a:t>
                      </a:r>
                    </a:p>
                  </a:txBody>
                  <a:tcPr marL="7458" marR="7458" marT="7458" marB="0" anchor="ctr"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3330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708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62933DD-A68B-A140-AC70-42961EBCECA7}"/>
              </a:ext>
            </a:extLst>
          </p:cNvPr>
          <p:cNvSpPr/>
          <p:nvPr/>
        </p:nvSpPr>
        <p:spPr>
          <a:xfrm>
            <a:off x="2808790" y="15417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/>
            <a:r>
              <a:rPr lang="en-US" sz="3600" dirty="0">
                <a:solidFill>
                  <a:srgbClr val="00A0FF"/>
                </a:solidFill>
                <a:latin typeface="Helvetica" pitchFamily="2" charset="0"/>
              </a:rPr>
              <a:t>Competitors</a:t>
            </a:r>
            <a:endParaRPr lang="en-US" sz="3600" dirty="0">
              <a:solidFill>
                <a:srgbClr val="00A0FF"/>
              </a:solidFill>
              <a:effectLst/>
              <a:latin typeface="Helvetica" pitchFamily="2" charset="0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DCDCD29-1CCC-5945-A06C-EDD8388932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541300"/>
              </p:ext>
            </p:extLst>
          </p:nvPr>
        </p:nvGraphicFramePr>
        <p:xfrm>
          <a:off x="1817783" y="800503"/>
          <a:ext cx="8846545" cy="54031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2" name="Worksheet" r:id="rId3" imgW="8255000" imgH="5041900" progId="Excel.Sheet.12">
                  <p:embed/>
                </p:oleObj>
              </mc:Choice>
              <mc:Fallback>
                <p:oleObj name="Worksheet" r:id="rId3" imgW="8255000" imgH="5041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17783" y="800503"/>
                        <a:ext cx="8846545" cy="54031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4226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62933DD-A68B-A140-AC70-42961EBCECA7}"/>
              </a:ext>
            </a:extLst>
          </p:cNvPr>
          <p:cNvSpPr/>
          <p:nvPr/>
        </p:nvSpPr>
        <p:spPr>
          <a:xfrm>
            <a:off x="1965509" y="168400"/>
            <a:ext cx="88640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600" dirty="0">
                <a:solidFill>
                  <a:srgbClr val="00A0FF"/>
                </a:solidFill>
                <a:latin typeface="Helvetica" pitchFamily="2" charset="0"/>
              </a:rPr>
              <a:t>Raising $200,000 for making fully functional prototype at $5M valuation for:</a:t>
            </a:r>
            <a:endParaRPr lang="en-US" sz="3600" dirty="0">
              <a:solidFill>
                <a:srgbClr val="00A0FF"/>
              </a:solidFill>
              <a:effectLst/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FA2677-D438-BF4F-A4A5-7175489AA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736" y="1498434"/>
            <a:ext cx="9736845" cy="519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58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3A8AA7-3698-C340-B3B2-92B69EEF4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7" y="1375"/>
            <a:ext cx="12192000" cy="685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925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F3C04F-C7B2-D34A-8C7B-59645D07E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61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2343</TotalTime>
  <Words>367</Words>
  <Application>Microsoft Macintosh PowerPoint</Application>
  <PresentationFormat>Widescreen</PresentationFormat>
  <Paragraphs>559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Helvetica</vt:lpstr>
      <vt:lpstr>Helvetica Light</vt:lpstr>
      <vt:lpstr>helvetica-w01-light</vt:lpstr>
      <vt:lpstr>Wingdings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eray altunbozar</dc:creator>
  <cp:lastModifiedBy>eray altunbozar</cp:lastModifiedBy>
  <cp:revision>69</cp:revision>
  <dcterms:created xsi:type="dcterms:W3CDTF">2018-03-06T08:03:59Z</dcterms:created>
  <dcterms:modified xsi:type="dcterms:W3CDTF">2018-07-15T08:45:25Z</dcterms:modified>
</cp:coreProperties>
</file>

<file path=docProps/thumbnail.jpeg>
</file>